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5" autoAdjust="0"/>
    <p:restoredTop sz="94660"/>
  </p:normalViewPr>
  <p:slideViewPr>
    <p:cSldViewPr snapToGrid="0">
      <p:cViewPr varScale="1">
        <p:scale>
          <a:sx n="74" d="100"/>
          <a:sy n="74"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10/14/2014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10/14/2014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10/14/2014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10/14/2014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10/14/2014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10/14/2014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10/14/2014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10/14/2014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10/14/2014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10/14/2014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10/14/2014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Dying to be strong</a:t>
            </a:r>
            <a:endParaRPr lang="en-US" dirty="0"/>
          </a:p>
        </p:txBody>
      </p:sp>
      <p:sp>
        <p:nvSpPr>
          <p:cNvPr id="3" name="Subtitle 2"/>
          <p:cNvSpPr>
            <a:spLocks noGrp="1"/>
          </p:cNvSpPr>
          <p:nvPr>
            <p:ph type="subTitle" idx="1"/>
          </p:nvPr>
        </p:nvSpPr>
        <p:spPr/>
        <p:txBody>
          <a:bodyPr/>
          <a:lstStyle/>
          <a:p>
            <a:r>
              <a:rPr lang="en-US" dirty="0" smtClean="0"/>
              <a:t>vocabulary</a:t>
            </a:r>
            <a:endParaRPr lang="en-US" dirty="0"/>
          </a:p>
        </p:txBody>
      </p:sp>
      <p:pic>
        <p:nvPicPr>
          <p:cNvPr id="4" name="Picture 3"/>
          <p:cNvPicPr>
            <a:picLocks noChangeAspect="1"/>
          </p:cNvPicPr>
          <p:nvPr/>
        </p:nvPicPr>
        <p:blipFill>
          <a:blip r:embed="rId2"/>
          <a:stretch>
            <a:fillRect/>
          </a:stretch>
        </p:blipFill>
        <p:spPr>
          <a:xfrm>
            <a:off x="1407925" y="3780375"/>
            <a:ext cx="3592118" cy="1994050"/>
          </a:xfrm>
          <a:prstGeom prst="rect">
            <a:avLst/>
          </a:prstGeom>
        </p:spPr>
      </p:pic>
    </p:spTree>
    <p:extLst>
      <p:ext uri="{BB962C8B-B14F-4D97-AF65-F5344CB8AC3E}">
        <p14:creationId xmlns:p14="http://schemas.microsoft.com/office/powerpoint/2010/main" val="3254860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market </a:t>
            </a:r>
          </a:p>
        </p:txBody>
      </p:sp>
      <p:sp>
        <p:nvSpPr>
          <p:cNvPr id="3" name="Content Placeholder 2"/>
          <p:cNvSpPr>
            <a:spLocks noGrp="1"/>
          </p:cNvSpPr>
          <p:nvPr>
            <p:ph sz="quarter" idx="13"/>
          </p:nvPr>
        </p:nvSpPr>
        <p:spPr/>
        <p:txBody>
          <a:bodyPr>
            <a:noAutofit/>
          </a:bodyPr>
          <a:lstStyle/>
          <a:p>
            <a:r>
              <a:rPr lang="en-US" sz="1200" i="1" dirty="0" smtClean="0">
                <a:latin typeface="Teen" panose="02000400000000000000" pitchFamily="2" charset="0"/>
                <a:cs typeface="Aharoni" panose="02010803020104030203" pitchFamily="2" charset="-79"/>
              </a:rPr>
              <a:t>9Noun) Black market</a:t>
            </a:r>
            <a:r>
              <a:rPr lang="en-US" sz="1200" dirty="0" smtClean="0">
                <a:latin typeface="Teen" panose="02000400000000000000" pitchFamily="2" charset="0"/>
                <a:cs typeface="Aharoni" panose="02010803020104030203" pitchFamily="2" charset="-79"/>
              </a:rPr>
              <a:t> refers to the buying and selling of products in a way that breaks rules or laws. In other words, the black market is illegal trade.</a:t>
            </a:r>
            <a:endParaRPr lang="en-US" sz="1200" i="1" dirty="0">
              <a:latin typeface="Teen" panose="02000400000000000000" pitchFamily="2" charset="0"/>
              <a:cs typeface="Aharoni" panose="02010803020104030203" pitchFamily="2" charset="-79"/>
            </a:endParaRPr>
          </a:p>
          <a:p>
            <a:r>
              <a:rPr lang="en-US" sz="1200" dirty="0" smtClean="0">
                <a:latin typeface="Teen" panose="02000400000000000000" pitchFamily="2" charset="0"/>
                <a:cs typeface="Aharoni" panose="02010803020104030203" pitchFamily="2" charset="-79"/>
              </a:rPr>
              <a:t>There is not an actual, physical black market—the term does not refer to a place where you can go. Rather, it describes a way of buying and selling things.</a:t>
            </a:r>
            <a:endParaRPr lang="en-US" sz="1200" dirty="0">
              <a:latin typeface="Teen" panose="02000400000000000000" pitchFamily="2" charset="0"/>
              <a:cs typeface="Aharoni" panose="02010803020104030203" pitchFamily="2" charset="-79"/>
            </a:endParaRPr>
          </a:p>
          <a:p>
            <a:r>
              <a:rPr lang="en-US" sz="1200" dirty="0" smtClean="0">
                <a:latin typeface="Teen" panose="02000400000000000000" pitchFamily="2" charset="0"/>
                <a:cs typeface="Aharoni" panose="02010803020104030203" pitchFamily="2" charset="-79"/>
              </a:rPr>
              <a:t>Products such as illegal drugs, guns, and stolen goods are sold on the black market. Legal products are also sold on the black market. If a legal product is sold in an illegal way, for example, if the seller charges more for something than the government allows), it is sold on the black market.</a:t>
            </a:r>
            <a:endParaRPr lang="en-US" sz="1200" dirty="0">
              <a:latin typeface="Teen" panose="02000400000000000000" pitchFamily="2" charset="0"/>
              <a:cs typeface="Aharoni" panose="02010803020104030203" pitchFamily="2" charset="-79"/>
            </a:endParaRPr>
          </a:p>
        </p:txBody>
      </p:sp>
      <p:pic>
        <p:nvPicPr>
          <p:cNvPr id="1026" name="Picture 2" descr="http://bicycletouringpro.com/blog/wp-content/uploads/2011/05/black-market-entertainment.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84242" y="699543"/>
            <a:ext cx="3777129" cy="2508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836269" y="2516667"/>
            <a:ext cx="2814560" cy="3189303"/>
          </a:xfrm>
          <a:prstGeom prst="rect">
            <a:avLst/>
          </a:prstGeom>
        </p:spPr>
      </p:pic>
    </p:spTree>
    <p:extLst>
      <p:ext uri="{BB962C8B-B14F-4D97-AF65-F5344CB8AC3E}">
        <p14:creationId xmlns:p14="http://schemas.microsoft.com/office/powerpoint/2010/main" val="3402751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contaminant</a:t>
            </a:r>
            <a:endParaRPr lang="en-US" dirty="0"/>
          </a:p>
        </p:txBody>
      </p:sp>
      <p:sp>
        <p:nvSpPr>
          <p:cNvPr id="3" name="Content Placeholder 2"/>
          <p:cNvSpPr>
            <a:spLocks noGrp="1"/>
          </p:cNvSpPr>
          <p:nvPr>
            <p:ph sz="quarter" idx="13"/>
          </p:nvPr>
        </p:nvSpPr>
        <p:spPr/>
        <p:txBody>
          <a:bodyPr/>
          <a:lstStyle/>
          <a:p>
            <a:r>
              <a:rPr lang="en-US" dirty="0" smtClean="0">
                <a:latin typeface="Teen" panose="02000400000000000000" pitchFamily="2" charset="0"/>
              </a:rPr>
              <a:t>(noun)A substance that contaminates, or makes something impure or unfit for use by mixing it with something harmful, </a:t>
            </a:r>
            <a:r>
              <a:rPr lang="en-US" dirty="0" err="1" smtClean="0">
                <a:latin typeface="Teen" panose="02000400000000000000" pitchFamily="2" charset="0"/>
              </a:rPr>
              <a:t>drty</a:t>
            </a:r>
            <a:r>
              <a:rPr lang="en-US" dirty="0" smtClean="0">
                <a:latin typeface="Teen" panose="02000400000000000000" pitchFamily="2" charset="0"/>
              </a:rPr>
              <a:t>, or unpleasant. For example, a poisonous chemical poured into a river is a contaminant. </a:t>
            </a:r>
            <a:endParaRPr lang="en-US" dirty="0">
              <a:latin typeface="Teen" panose="02000400000000000000" pitchFamily="2" charset="0"/>
            </a:endParaRPr>
          </a:p>
        </p:txBody>
      </p:sp>
      <p:pic>
        <p:nvPicPr>
          <p:cNvPr id="1026" name="Picture 2" descr="http://careman.files.wordpress.com/2012/03/ecoli1.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423391" y="2063396"/>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mesc.usgs.gov/aquatic/images/contaminant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7073" y="3519179"/>
            <a:ext cx="2325610" cy="185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39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dysmorphic</a:t>
            </a:r>
          </a:p>
        </p:txBody>
      </p:sp>
      <p:sp>
        <p:nvSpPr>
          <p:cNvPr id="3" name="Content Placeholder 2"/>
          <p:cNvSpPr>
            <a:spLocks noGrp="1"/>
          </p:cNvSpPr>
          <p:nvPr>
            <p:ph sz="quarter" idx="13"/>
          </p:nvPr>
        </p:nvSpPr>
        <p:spPr/>
        <p:txBody>
          <a:bodyPr/>
          <a:lstStyle/>
          <a:p>
            <a:r>
              <a:rPr lang="en-US" dirty="0" smtClean="0">
                <a:latin typeface="Teen" panose="02000400000000000000" pitchFamily="2" charset="0"/>
              </a:rPr>
              <a:t>(Adjective) Badly formed or shaped; having an ugly shape</a:t>
            </a:r>
            <a:endParaRPr lang="en-US" dirty="0">
              <a:latin typeface="Teen" panose="02000400000000000000" pitchFamily="2" charset="0"/>
            </a:endParaRPr>
          </a:p>
        </p:txBody>
      </p:sp>
      <p:pic>
        <p:nvPicPr>
          <p:cNvPr id="1026" name="Picture 2" descr="http://ninapaley.com/mimiandeunice/wp-content/uploads/2010/07/ME_108_BodyDysmorphic.pn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337077" y="3571892"/>
            <a:ext cx="5086350" cy="15831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863232" y="1664595"/>
            <a:ext cx="3333750" cy="3143250"/>
          </a:xfrm>
          <a:prstGeom prst="rect">
            <a:avLst/>
          </a:prstGeom>
        </p:spPr>
      </p:pic>
    </p:spTree>
    <p:extLst>
      <p:ext uri="{BB962C8B-B14F-4D97-AF65-F5344CB8AC3E}">
        <p14:creationId xmlns:p14="http://schemas.microsoft.com/office/powerpoint/2010/main" val="456067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dirty="0" smtClean="0">
                <a:latin typeface="Teen" panose="02000400000000000000" pitchFamily="2" charset="0"/>
              </a:rPr>
              <a:t>(Noun) Genetics can refer to the science of how traits are passed from parents to children. These traits include aspects of how we look (like eye color and height) and aspects of our personalities (like how shy we are). The traits are passed on through tiny parts of our cells called genes.</a:t>
            </a:r>
          </a:p>
          <a:p>
            <a:endParaRPr lang="en-US" dirty="0" smtClean="0">
              <a:latin typeface="Teen" panose="02000400000000000000" pitchFamily="2" charset="0"/>
            </a:endParaRPr>
          </a:p>
          <a:p>
            <a:r>
              <a:rPr lang="en-US" i="1" dirty="0" smtClean="0">
                <a:latin typeface="Teen" panose="02000400000000000000" pitchFamily="2" charset="0"/>
              </a:rPr>
              <a:t>Genetics </a:t>
            </a:r>
            <a:r>
              <a:rPr lang="en-US" dirty="0" smtClean="0">
                <a:latin typeface="Teen" panose="02000400000000000000" pitchFamily="2" charset="0"/>
              </a:rPr>
              <a:t> can also refer to the passing down of the traits themselves. </a:t>
            </a:r>
            <a:r>
              <a:rPr lang="en-US" i="1" dirty="0" smtClean="0">
                <a:latin typeface="Teen" panose="02000400000000000000" pitchFamily="2" charset="0"/>
              </a:rPr>
              <a:t>Example: We asked Susan the secret to her great skin. She said it’s genetics—her whole family has great skin.</a:t>
            </a:r>
            <a:endParaRPr lang="en-US" i="1" dirty="0">
              <a:latin typeface="Teen" panose="02000400000000000000" pitchFamily="2" charset="0"/>
            </a:endParaRPr>
          </a:p>
        </p:txBody>
      </p:sp>
      <p:pic>
        <p:nvPicPr>
          <p:cNvPr id="5" name="Content Placeholder 4"/>
          <p:cNvPicPr>
            <a:picLocks noGrp="1" noChangeAspect="1"/>
          </p:cNvPicPr>
          <p:nvPr>
            <p:ph sz="quarter" idx="14"/>
          </p:nvPr>
        </p:nvPicPr>
        <p:blipFill>
          <a:blip r:embed="rId2"/>
          <a:stretch>
            <a:fillRect/>
          </a:stretch>
        </p:blipFill>
        <p:spPr>
          <a:xfrm>
            <a:off x="7403831" y="636323"/>
            <a:ext cx="2124075" cy="2152650"/>
          </a:xfrm>
          <a:prstGeom prst="rect">
            <a:avLst/>
          </a:prstGeom>
        </p:spPr>
      </p:pic>
      <p:pic>
        <p:nvPicPr>
          <p:cNvPr id="6" name="Picture 5"/>
          <p:cNvPicPr>
            <a:picLocks noChangeAspect="1"/>
          </p:cNvPicPr>
          <p:nvPr/>
        </p:nvPicPr>
        <p:blipFill>
          <a:blip r:embed="rId3"/>
          <a:stretch>
            <a:fillRect/>
          </a:stretch>
        </p:blipFill>
        <p:spPr>
          <a:xfrm>
            <a:off x="6084619" y="2811954"/>
            <a:ext cx="4762500" cy="2676525"/>
          </a:xfrm>
          <a:prstGeom prst="rect">
            <a:avLst/>
          </a:prstGeom>
        </p:spPr>
      </p:pic>
    </p:spTree>
    <p:extLst>
      <p:ext uri="{BB962C8B-B14F-4D97-AF65-F5344CB8AC3E}">
        <p14:creationId xmlns:p14="http://schemas.microsoft.com/office/powerpoint/2010/main" val="2770247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Performance-enhancing drugs</a:t>
            </a:r>
            <a:endParaRPr lang="en-US" dirty="0"/>
          </a:p>
        </p:txBody>
      </p:sp>
      <p:sp>
        <p:nvSpPr>
          <p:cNvPr id="3" name="Content Placeholder 2"/>
          <p:cNvSpPr>
            <a:spLocks noGrp="1"/>
          </p:cNvSpPr>
          <p:nvPr>
            <p:ph sz="quarter" idx="13"/>
          </p:nvPr>
        </p:nvSpPr>
        <p:spPr/>
        <p:txBody>
          <a:bodyPr>
            <a:normAutofit/>
          </a:bodyPr>
          <a:lstStyle/>
          <a:p>
            <a:r>
              <a:rPr lang="en-US" dirty="0" smtClean="0">
                <a:latin typeface="Teen" panose="02000400000000000000" pitchFamily="2" charset="0"/>
              </a:rPr>
              <a:t>Performance-enhancing </a:t>
            </a:r>
            <a:r>
              <a:rPr lang="en-US" dirty="0" smtClean="0">
                <a:latin typeface="Teen" panose="02000400000000000000" pitchFamily="2" charset="0"/>
              </a:rPr>
              <a:t>drugs </a:t>
            </a:r>
            <a:r>
              <a:rPr lang="en-US" dirty="0" smtClean="0">
                <a:latin typeface="Teen" panose="02000400000000000000" pitchFamily="2" charset="0"/>
              </a:rPr>
              <a:t>are drugs </a:t>
            </a:r>
            <a:r>
              <a:rPr lang="en-US" dirty="0" smtClean="0">
                <a:latin typeface="Teen" panose="02000400000000000000" pitchFamily="2" charset="0"/>
              </a:rPr>
              <a:t>that </a:t>
            </a:r>
            <a:r>
              <a:rPr lang="en-US" dirty="0" smtClean="0">
                <a:latin typeface="Teen" panose="02000400000000000000" pitchFamily="2" charset="0"/>
              </a:rPr>
              <a:t>some athletes take to perform better at their sport</a:t>
            </a:r>
            <a:r>
              <a:rPr lang="en-US" dirty="0" smtClean="0">
                <a:latin typeface="Teen" panose="02000400000000000000" pitchFamily="2" charset="0"/>
              </a:rPr>
              <a:t>. </a:t>
            </a:r>
          </a:p>
          <a:p>
            <a:r>
              <a:rPr lang="en-US" dirty="0" smtClean="0">
                <a:latin typeface="Teen" panose="02000400000000000000" pitchFamily="2" charset="0"/>
              </a:rPr>
              <a:t>(</a:t>
            </a:r>
            <a:r>
              <a:rPr lang="en-US" i="1" dirty="0" smtClean="0">
                <a:latin typeface="Teen" panose="02000400000000000000" pitchFamily="2" charset="0"/>
              </a:rPr>
              <a:t>Performance</a:t>
            </a:r>
            <a:r>
              <a:rPr lang="en-US" dirty="0" smtClean="0">
                <a:latin typeface="Teen" panose="02000400000000000000" pitchFamily="2" charset="0"/>
              </a:rPr>
              <a:t>  </a:t>
            </a:r>
            <a:r>
              <a:rPr lang="en-US" dirty="0">
                <a:latin typeface="Teen" panose="02000400000000000000" pitchFamily="2" charset="0"/>
              </a:rPr>
              <a:t>is often used to describe a musical, drama, </a:t>
            </a:r>
            <a:r>
              <a:rPr lang="en-US" dirty="0" smtClean="0">
                <a:latin typeface="Teen" panose="02000400000000000000" pitchFamily="2" charset="0"/>
              </a:rPr>
              <a:t>or other show </a:t>
            </a:r>
            <a:r>
              <a:rPr lang="en-US" dirty="0">
                <a:latin typeface="Teen" panose="02000400000000000000" pitchFamily="2" charset="0"/>
              </a:rPr>
              <a:t>presented for an audience. </a:t>
            </a:r>
            <a:r>
              <a:rPr lang="en-US" i="1" dirty="0" smtClean="0">
                <a:latin typeface="Teen" panose="02000400000000000000" pitchFamily="2" charset="0"/>
              </a:rPr>
              <a:t>perform </a:t>
            </a:r>
            <a:r>
              <a:rPr lang="en-US" dirty="0" smtClean="0">
                <a:latin typeface="Teen" panose="02000400000000000000" pitchFamily="2" charset="0"/>
              </a:rPr>
              <a:t> </a:t>
            </a:r>
            <a:r>
              <a:rPr lang="en-US" dirty="0">
                <a:latin typeface="Teen" panose="02000400000000000000" pitchFamily="2" charset="0"/>
              </a:rPr>
              <a:t>can simply mean “carry out” or “</a:t>
            </a:r>
            <a:r>
              <a:rPr lang="en-US" dirty="0" smtClean="0">
                <a:latin typeface="Teen" panose="02000400000000000000" pitchFamily="2" charset="0"/>
              </a:rPr>
              <a:t>do”)</a:t>
            </a:r>
            <a:endParaRPr lang="en-US" i="1" dirty="0">
              <a:latin typeface="Teen" panose="02000400000000000000" pitchFamily="2" charset="0"/>
            </a:endParaRPr>
          </a:p>
        </p:txBody>
      </p:sp>
      <p:pic>
        <p:nvPicPr>
          <p:cNvPr id="5" name="Content Placeholder 4"/>
          <p:cNvPicPr>
            <a:picLocks noGrp="1" noChangeAspect="1"/>
          </p:cNvPicPr>
          <p:nvPr>
            <p:ph sz="quarter" idx="14"/>
          </p:nvPr>
        </p:nvPicPr>
        <p:blipFill>
          <a:blip r:embed="rId2"/>
          <a:stretch>
            <a:fillRect/>
          </a:stretch>
        </p:blipFill>
        <p:spPr>
          <a:xfrm>
            <a:off x="6503987" y="2987898"/>
            <a:ext cx="3133583" cy="2084163"/>
          </a:xfrm>
          <a:prstGeom prst="rect">
            <a:avLst/>
          </a:prstGeom>
        </p:spPr>
      </p:pic>
      <p:pic>
        <p:nvPicPr>
          <p:cNvPr id="7" name="Picture 6"/>
          <p:cNvPicPr>
            <a:picLocks noChangeAspect="1"/>
          </p:cNvPicPr>
          <p:nvPr/>
        </p:nvPicPr>
        <p:blipFill>
          <a:blip r:embed="rId3"/>
          <a:stretch>
            <a:fillRect/>
          </a:stretch>
        </p:blipFill>
        <p:spPr>
          <a:xfrm>
            <a:off x="8751477" y="1651271"/>
            <a:ext cx="1966583" cy="1966583"/>
          </a:xfrm>
          <a:prstGeom prst="rect">
            <a:avLst/>
          </a:prstGeom>
        </p:spPr>
      </p:pic>
    </p:spTree>
    <p:extLst>
      <p:ext uri="{BB962C8B-B14F-4D97-AF65-F5344CB8AC3E}">
        <p14:creationId xmlns:p14="http://schemas.microsoft.com/office/powerpoint/2010/main" val="3625300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dirty="0" smtClean="0">
                <a:latin typeface="Teen" panose="02000400000000000000" pitchFamily="2" charset="0"/>
              </a:rPr>
              <a:t>(Noun) Proteins are molecules made from tiny building blocks called amino acids. Proteins are a part of every cell, tissue, and organ in our </a:t>
            </a:r>
            <a:r>
              <a:rPr lang="en-US" dirty="0" smtClean="0">
                <a:latin typeface="Teen" panose="02000400000000000000" pitchFamily="2" charset="0"/>
              </a:rPr>
              <a:t>bodies </a:t>
            </a:r>
            <a:r>
              <a:rPr lang="en-US" dirty="0">
                <a:latin typeface="Teen" panose="02000400000000000000" pitchFamily="2" charset="0"/>
              </a:rPr>
              <a:t>and they </a:t>
            </a:r>
            <a:r>
              <a:rPr lang="en-US" dirty="0" smtClean="0">
                <a:latin typeface="Teen" panose="02000400000000000000" pitchFamily="2" charset="0"/>
              </a:rPr>
              <a:t>are </a:t>
            </a:r>
            <a:r>
              <a:rPr lang="en-US" dirty="0">
                <a:latin typeface="Teen" panose="02000400000000000000" pitchFamily="2" charset="0"/>
              </a:rPr>
              <a:t>constantly being broken down and replaced. Their functions include healing wounds, fighting infection, and building muscle.</a:t>
            </a:r>
          </a:p>
          <a:p>
            <a:r>
              <a:rPr lang="en-US" dirty="0" smtClean="0">
                <a:latin typeface="Teen" panose="02000400000000000000" pitchFamily="2" charset="0"/>
              </a:rPr>
              <a:t>Protein </a:t>
            </a:r>
            <a:r>
              <a:rPr lang="en-US" dirty="0" smtClean="0">
                <a:latin typeface="Teen" panose="02000400000000000000" pitchFamily="2" charset="0"/>
              </a:rPr>
              <a:t>is also an important part of our diets. Foods high in protein include meat, fish, eggs, nuts, seeds, legumes such as black beans and lentils, and dairy products.</a:t>
            </a:r>
            <a:endParaRPr lang="en-US" dirty="0">
              <a:latin typeface="Teen" panose="02000400000000000000" pitchFamily="2" charset="0"/>
            </a:endParaRPr>
          </a:p>
        </p:txBody>
      </p:sp>
      <p:pic>
        <p:nvPicPr>
          <p:cNvPr id="5" name="Content Placeholder 4"/>
          <p:cNvPicPr>
            <a:picLocks noGrp="1" noChangeAspect="1"/>
          </p:cNvPicPr>
          <p:nvPr>
            <p:ph sz="quarter" idx="14"/>
          </p:nvPr>
        </p:nvPicPr>
        <p:blipFill>
          <a:blip r:embed="rId2"/>
          <a:stretch>
            <a:fillRect/>
          </a:stretch>
        </p:blipFill>
        <p:spPr>
          <a:xfrm>
            <a:off x="6580590" y="1522447"/>
            <a:ext cx="3812662" cy="2583672"/>
          </a:xfrm>
          <a:prstGeom prst="rect">
            <a:avLst/>
          </a:prstGeom>
        </p:spPr>
      </p:pic>
    </p:spTree>
    <p:extLst>
      <p:ext uri="{BB962C8B-B14F-4D97-AF65-F5344CB8AC3E}">
        <p14:creationId xmlns:p14="http://schemas.microsoft.com/office/powerpoint/2010/main" val="1915564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regulate</a:t>
            </a:r>
            <a:endParaRPr lang="en-US" dirty="0"/>
          </a:p>
        </p:txBody>
      </p:sp>
      <p:sp>
        <p:nvSpPr>
          <p:cNvPr id="3" name="Content Placeholder 2"/>
          <p:cNvSpPr>
            <a:spLocks noGrp="1"/>
          </p:cNvSpPr>
          <p:nvPr>
            <p:ph sz="quarter" idx="13"/>
          </p:nvPr>
        </p:nvSpPr>
        <p:spPr/>
        <p:txBody>
          <a:bodyPr/>
          <a:lstStyle/>
          <a:p>
            <a:r>
              <a:rPr lang="en-US" dirty="0" smtClean="0">
                <a:latin typeface="Teen" panose="02000400000000000000" pitchFamily="2" charset="0"/>
              </a:rPr>
              <a:t>(Verb) to control or manage. </a:t>
            </a:r>
            <a:r>
              <a:rPr lang="en-US" i="1" dirty="0" smtClean="0">
                <a:latin typeface="Teen" panose="02000400000000000000" pitchFamily="2" charset="0"/>
              </a:rPr>
              <a:t>Example: </a:t>
            </a:r>
            <a:r>
              <a:rPr lang="en-US" dirty="0" smtClean="0">
                <a:latin typeface="Teen" panose="02000400000000000000" pitchFamily="2" charset="0"/>
              </a:rPr>
              <a:t>The government regulates the safety and labeling of food. 2. to adjust or to keep at some standard. </a:t>
            </a:r>
            <a:r>
              <a:rPr lang="en-US" i="1" dirty="0" smtClean="0">
                <a:latin typeface="Teen" panose="02000400000000000000" pitchFamily="2" charset="0"/>
              </a:rPr>
              <a:t>Example: </a:t>
            </a:r>
            <a:r>
              <a:rPr lang="en-US" dirty="0" smtClean="0">
                <a:latin typeface="Teen" panose="02000400000000000000" pitchFamily="2" charset="0"/>
              </a:rPr>
              <a:t>We need to regulate the temperature in this building. One day it’s hot, the next day it’s freezing!</a:t>
            </a:r>
            <a:endParaRPr lang="en-US" dirty="0">
              <a:latin typeface="Teen" panose="02000400000000000000" pitchFamily="2" charset="0"/>
            </a:endParaRPr>
          </a:p>
        </p:txBody>
      </p:sp>
      <p:pic>
        <p:nvPicPr>
          <p:cNvPr id="5" name="Content Placeholder 4"/>
          <p:cNvPicPr>
            <a:picLocks noGrp="1" noChangeAspect="1"/>
          </p:cNvPicPr>
          <p:nvPr>
            <p:ph sz="quarter" idx="14"/>
          </p:nvPr>
        </p:nvPicPr>
        <p:blipFill>
          <a:blip r:embed="rId2"/>
          <a:stretch>
            <a:fillRect/>
          </a:stretch>
        </p:blipFill>
        <p:spPr>
          <a:xfrm>
            <a:off x="5784963" y="685800"/>
            <a:ext cx="3964768" cy="2740070"/>
          </a:xfrm>
          <a:prstGeom prst="rect">
            <a:avLst/>
          </a:prstGeom>
        </p:spPr>
      </p:pic>
      <p:pic>
        <p:nvPicPr>
          <p:cNvPr id="6" name="Picture 5"/>
          <p:cNvPicPr>
            <a:picLocks noChangeAspect="1"/>
          </p:cNvPicPr>
          <p:nvPr/>
        </p:nvPicPr>
        <p:blipFill>
          <a:blip r:embed="rId3"/>
          <a:stretch>
            <a:fillRect/>
          </a:stretch>
        </p:blipFill>
        <p:spPr>
          <a:xfrm>
            <a:off x="6825551" y="3270831"/>
            <a:ext cx="4048125" cy="2686050"/>
          </a:xfrm>
          <a:prstGeom prst="rect">
            <a:avLst/>
          </a:prstGeom>
        </p:spPr>
      </p:pic>
    </p:spTree>
    <p:extLst>
      <p:ext uri="{BB962C8B-B14F-4D97-AF65-F5344CB8AC3E}">
        <p14:creationId xmlns:p14="http://schemas.microsoft.com/office/powerpoint/2010/main" val="1215962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Testosterone </a:t>
            </a:r>
            <a:endParaRPr lang="en-US" dirty="0"/>
          </a:p>
        </p:txBody>
      </p:sp>
      <p:sp>
        <p:nvSpPr>
          <p:cNvPr id="3" name="Content Placeholder 2"/>
          <p:cNvSpPr>
            <a:spLocks noGrp="1"/>
          </p:cNvSpPr>
          <p:nvPr>
            <p:ph sz="quarter" idx="13"/>
          </p:nvPr>
        </p:nvSpPr>
        <p:spPr/>
        <p:txBody>
          <a:bodyPr>
            <a:normAutofit fontScale="70000" lnSpcReduction="20000"/>
          </a:bodyPr>
          <a:lstStyle/>
          <a:p>
            <a:r>
              <a:rPr lang="en-US" dirty="0" smtClean="0">
                <a:latin typeface="Teen" panose="02000400000000000000" pitchFamily="2" charset="0"/>
              </a:rPr>
              <a:t>(Noun) Testosterone </a:t>
            </a:r>
            <a:r>
              <a:rPr lang="en-US" dirty="0" smtClean="0">
                <a:latin typeface="Teen" panose="02000400000000000000" pitchFamily="2" charset="0"/>
              </a:rPr>
              <a:t>is a type of </a:t>
            </a:r>
            <a:r>
              <a:rPr lang="en-US" dirty="0" smtClean="0">
                <a:latin typeface="Teen" panose="02000400000000000000" pitchFamily="2" charset="0"/>
              </a:rPr>
              <a:t>hormone that your body makes which tells </a:t>
            </a:r>
            <a:r>
              <a:rPr lang="en-US" dirty="0" smtClean="0">
                <a:latin typeface="Teen" panose="02000400000000000000" pitchFamily="2" charset="0"/>
              </a:rPr>
              <a:t>your cells what to do. They help keep your body running smoothly. For example, hormones control when you feel hungry, when and how you sleep, and your </a:t>
            </a:r>
            <a:r>
              <a:rPr lang="en-US" dirty="0">
                <a:latin typeface="Teen" panose="02000400000000000000" pitchFamily="2" charset="0"/>
              </a:rPr>
              <a:t>b</a:t>
            </a:r>
            <a:r>
              <a:rPr lang="en-US" dirty="0" smtClean="0">
                <a:latin typeface="Teen" panose="02000400000000000000" pitchFamily="2" charset="0"/>
              </a:rPr>
              <a:t>ody </a:t>
            </a:r>
            <a:r>
              <a:rPr lang="en-US" dirty="0" smtClean="0">
                <a:latin typeface="Teen" panose="02000400000000000000" pitchFamily="2" charset="0"/>
              </a:rPr>
              <a:t>temperature. Hormones play an important role in growth, too. The changes that happen to the body during puberty are due to hormones</a:t>
            </a:r>
            <a:r>
              <a:rPr lang="en-US" dirty="0" smtClean="0">
                <a:latin typeface="Teen" panose="02000400000000000000" pitchFamily="2" charset="0"/>
              </a:rPr>
              <a:t>.</a:t>
            </a:r>
            <a:endParaRPr lang="en-US" dirty="0">
              <a:latin typeface="Teen" panose="02000400000000000000" pitchFamily="2" charset="0"/>
            </a:endParaRPr>
          </a:p>
          <a:p>
            <a:r>
              <a:rPr lang="en-US" dirty="0" smtClean="0">
                <a:latin typeface="Teen" panose="02000400000000000000" pitchFamily="2" charset="0"/>
              </a:rPr>
              <a:t>Both girls and boys have testosterone, but boys have a lot more. During puberty, the level of testosterone in boys’ bodies rises, which causes changes like growing facial hair and deepening of the voice. Testosterone also helps build muscles. </a:t>
            </a:r>
            <a:endParaRPr lang="en-US" dirty="0">
              <a:latin typeface="Teen" panose="02000400000000000000" pitchFamily="2" charset="0"/>
            </a:endParaRPr>
          </a:p>
        </p:txBody>
      </p:sp>
      <p:pic>
        <p:nvPicPr>
          <p:cNvPr id="5" name="Content Placeholder 4"/>
          <p:cNvPicPr>
            <a:picLocks noGrp="1" noChangeAspect="1"/>
          </p:cNvPicPr>
          <p:nvPr>
            <p:ph sz="quarter" idx="14"/>
          </p:nvPr>
        </p:nvPicPr>
        <p:blipFill>
          <a:blip r:embed="rId2"/>
          <a:stretch>
            <a:fillRect/>
          </a:stretch>
        </p:blipFill>
        <p:spPr>
          <a:xfrm>
            <a:off x="8286972" y="893732"/>
            <a:ext cx="2295522" cy="2825258"/>
          </a:xfrm>
          <a:prstGeom prst="rect">
            <a:avLst/>
          </a:prstGeom>
        </p:spPr>
      </p:pic>
      <p:pic>
        <p:nvPicPr>
          <p:cNvPr id="7" name="Picture 6"/>
          <p:cNvPicPr>
            <a:picLocks noChangeAspect="1"/>
          </p:cNvPicPr>
          <p:nvPr/>
        </p:nvPicPr>
        <p:blipFill>
          <a:blip r:embed="rId3"/>
          <a:stretch>
            <a:fillRect/>
          </a:stretch>
        </p:blipFill>
        <p:spPr>
          <a:xfrm>
            <a:off x="6032605" y="2537138"/>
            <a:ext cx="2014247" cy="3142226"/>
          </a:xfrm>
          <a:prstGeom prst="rect">
            <a:avLst/>
          </a:prstGeom>
        </p:spPr>
      </p:pic>
    </p:spTree>
    <p:extLst>
      <p:ext uri="{BB962C8B-B14F-4D97-AF65-F5344CB8AC3E}">
        <p14:creationId xmlns:p14="http://schemas.microsoft.com/office/powerpoint/2010/main" val="32706270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TC104033927[[fn=Main Event]]</Template>
  <TotalTime>139</TotalTime>
  <Words>600</Words>
  <Application>Microsoft Office PowerPoint</Application>
  <PresentationFormat>Widescreen</PresentationFormat>
  <Paragraphs>25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Aharoni</vt:lpstr>
      <vt:lpstr>Arial</vt:lpstr>
      <vt:lpstr>Impact</vt:lpstr>
      <vt:lpstr>Teen</vt:lpstr>
      <vt:lpstr>Main Event</vt:lpstr>
      <vt:lpstr>Dying to be strong</vt:lpstr>
      <vt:lpstr>black market </vt:lpstr>
      <vt:lpstr>contaminant</vt:lpstr>
      <vt:lpstr>dysmorphic</vt:lpstr>
      <vt:lpstr>genetics</vt:lpstr>
      <vt:lpstr>Performance-enhancing drugs</vt:lpstr>
      <vt:lpstr>protein</vt:lpstr>
      <vt:lpstr>regulate</vt:lpstr>
      <vt:lpstr>Testosterone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Dying to be strong</dc:title>
  <dc:creator>Melissa Garcia</dc:creator>
  <cp:lastModifiedBy>Melissa Garcia</cp:lastModifiedBy>
  <cp:revision>12</cp:revision>
  <dcterms:created xsi:type="dcterms:W3CDTF">2014-10-08T05:11:47Z</dcterms:created>
  <dcterms:modified xsi:type="dcterms:W3CDTF">2014-10-14T21:24:56Z</dcterms:modified>
</cp:coreProperties>
</file>